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84" r:id="rId2"/>
    <p:sldId id="408" r:id="rId3"/>
    <p:sldId id="433" r:id="rId4"/>
    <p:sldId id="430" r:id="rId5"/>
    <p:sldId id="431" r:id="rId6"/>
    <p:sldId id="421" r:id="rId7"/>
    <p:sldId id="428" r:id="rId8"/>
    <p:sldId id="392" r:id="rId9"/>
    <p:sldId id="396" r:id="rId10"/>
    <p:sldId id="397" r:id="rId11"/>
    <p:sldId id="438" r:id="rId12"/>
    <p:sldId id="435" r:id="rId13"/>
    <p:sldId id="436" r:id="rId14"/>
    <p:sldId id="437" r:id="rId15"/>
    <p:sldId id="439" r:id="rId16"/>
    <p:sldId id="440" r:id="rId17"/>
    <p:sldId id="399" r:id="rId18"/>
    <p:sldId id="441" r:id="rId19"/>
    <p:sldId id="443" r:id="rId20"/>
    <p:sldId id="442" r:id="rId21"/>
    <p:sldId id="412" r:id="rId22"/>
    <p:sldId id="434" r:id="rId23"/>
    <p:sldId id="292" r:id="rId2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2898" autoAdjust="0"/>
  </p:normalViewPr>
  <p:slideViewPr>
    <p:cSldViewPr>
      <p:cViewPr varScale="1">
        <p:scale>
          <a:sx n="68" d="100"/>
          <a:sy n="68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21A40-914D-444E-8392-8699F7C3DC21}" type="datetimeFigureOut">
              <a:rPr lang="en-IN" smtClean="0"/>
              <a:pPr/>
              <a:t>02-01-2018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F94D1-26A1-408E-9994-291BAA2383F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09360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F01D4-2029-4B29-8E00-D6561127732C}" type="datetimeFigureOut">
              <a:rPr lang="en-US" smtClean="0"/>
              <a:pPr/>
              <a:t>1/2/2018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5A8B6-F033-4FF0-BD33-84B85C1DB5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82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err="1"/>
              <a:t>ip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5A8B6-F033-4FF0-BD33-84B85C1DB54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801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5A8B6-F033-4FF0-BD33-84B85C1DB54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6210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5A8B6-F033-4FF0-BD33-84B85C1DB54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4465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5A8B6-F033-4FF0-BD33-84B85C1DB54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9951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entity shall be considered as a '</a:t>
            </a:r>
            <a:r>
              <a:rPr lang="en-IN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startup</a:t>
            </a:r>
            <a:r>
              <a:rPr lang="en-I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'- </a:t>
            </a:r>
          </a:p>
          <a:p>
            <a:r>
              <a:rPr lang="en-I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a) Up to five years from the date of its incorporation/registration, </a:t>
            </a:r>
          </a:p>
          <a:p>
            <a:r>
              <a:rPr lang="en-I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b) If its turnover for any of the financial years has not exceeded Rupees 25 crore</a:t>
            </a:r>
          </a:p>
          <a:p>
            <a:r>
              <a:rPr lang="en-I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c) It is working towards innovation, development, deployment or </a:t>
            </a:r>
            <a:r>
              <a:rPr lang="en-IN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commercializalion</a:t>
            </a:r>
            <a:r>
              <a:rPr lang="en-I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new products, processes or services driven by technology or intellectual property;</a:t>
            </a:r>
          </a:p>
          <a:p>
            <a:r>
              <a:rPr lang="en-I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Provided further that in order to obtain benefits a </a:t>
            </a:r>
            <a:r>
              <a:rPr lang="en-IN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startup</a:t>
            </a:r>
            <a:r>
              <a:rPr lang="en-I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so identified under the above definition shall be required to obtain a certificate of an eligible business from the </a:t>
            </a:r>
            <a:r>
              <a:rPr lang="en-IN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lnter</a:t>
            </a:r>
            <a:r>
              <a:rPr lang="en-IN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-Ministerial Board of Certification.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5A8B6-F033-4FF0-BD33-84B85C1DB54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5A8B6-F033-4FF0-BD33-84B85C1DB54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6908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5A8B6-F033-4FF0-BD33-84B85C1DB54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1103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5A8B6-F033-4FF0-BD33-84B85C1DB54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2675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3D12D-0518-4AF4-8F7F-28CB0108AA0E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DF92C30-9096-425B-8862-5E5E093CF9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93D6-09EE-491D-803A-43BD07A12BEA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BD780-5241-4F35-9BA4-D613B1A84EB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82017-73B5-4F18-9790-A98EBE75840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1858B4-222A-4CA1-8772-76BA17AFE8BC}" type="datetime1">
              <a:rPr lang="en-US" altLang="ja-JP" smtClean="0">
                <a:solidFill>
                  <a:srgbClr val="000000"/>
                </a:solidFill>
              </a:rPr>
              <a:pPr/>
              <a:t>1/2/2018</a:t>
            </a:fld>
            <a:endParaRPr lang="en-GB" altLang="ja-JP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 altLang="ja-JP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59C4149-78B2-4953-A179-01C1AD15D3CD}" type="slidenum">
              <a:rPr lang="ja-JP" altLang="en-GB">
                <a:solidFill>
                  <a:srgbClr val="000000"/>
                </a:solidFill>
              </a:rPr>
              <a:pPr/>
              <a:t>‹#›</a:t>
            </a:fld>
            <a:endParaRPr lang="en-GB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q"/>
              <a:defRPr/>
            </a:lvl1pPr>
            <a:lvl2pPr>
              <a:buFont typeface="Wingdings" pitchFamily="2" charset="2"/>
              <a:buChar char="Ø"/>
              <a:defRPr/>
            </a:lvl2pPr>
            <a:lvl3pPr>
              <a:buFont typeface="Wingdings" pitchFamily="2" charset="2"/>
              <a:buChar char="ü"/>
              <a:defRPr/>
            </a:lvl3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F7A87-E9F1-4AF8-AB31-F387B889C9AE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 userDrawn="1"/>
        </p:nvSpPr>
        <p:spPr bwMode="auto">
          <a:xfrm>
            <a:off x="6705600" y="6172200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696200" y="6248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FB7281F-A5A2-4073-B81A-C1684551132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651F4-7196-42DD-97CF-87FABB00D0E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AABCC-ED86-48B8-9CF5-86A63D792654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4802F-4920-4F01-BADC-16EBD3929C6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F1581-EE0F-4630-ADF4-9ECA9633AB0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0B987-5EF4-41D4-A5D6-5E896C6D1674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682DB-A6AD-4DCC-8ECC-4F4F7E9CD1D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CCAFB-2CDB-4769-9CC9-3EA7168B5EA2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565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fld id="{82EAB687-DA68-4458-AEC4-19C2AC73A15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1/2/2018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807325" cy="1292225"/>
          </a:xfrm>
        </p:spPr>
        <p:txBody>
          <a:bodyPr>
            <a:noAutofit/>
          </a:bodyPr>
          <a:lstStyle/>
          <a:p>
            <a:pPr algn="ctr" eaLnBrk="1" hangingPunct="1"/>
            <a:endParaRPr lang="en-US" sz="5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67464" cy="5029200"/>
          </a:xfrm>
        </p:spPr>
        <p:txBody>
          <a:bodyPr>
            <a:normAutofit fontScale="70000" lnSpcReduction="20000"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  <a:p>
            <a:pPr algn="ctr" eaLnBrk="1" hangingPunct="1">
              <a:lnSpc>
                <a:spcPct val="120000"/>
              </a:lnSpc>
              <a:buNone/>
            </a:pPr>
            <a:r>
              <a:rPr lang="en-US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Financial Rules 2017</a:t>
            </a:r>
          </a:p>
          <a:p>
            <a:pPr algn="r" eaLnBrk="1" hangingPunct="1">
              <a:lnSpc>
                <a:spcPct val="90000"/>
              </a:lnSpc>
              <a:buNone/>
            </a:pPr>
            <a:endParaRPr lang="en-US" sz="5600" dirty="0">
              <a:solidFill>
                <a:srgbClr val="C00000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500" dirty="0"/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/>
              <a:t>Ministry of Finance</a:t>
            </a:r>
            <a:endParaRPr lang="en-US" sz="3200" dirty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/>
              <a:t>Department of </a:t>
            </a:r>
            <a:r>
              <a:rPr lang="en-US" sz="3200" dirty="0" smtClean="0"/>
              <a:t>Expenditure</a:t>
            </a:r>
            <a:endParaRPr lang="en-US" sz="3200" dirty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en-US" sz="3200" smtClean="0"/>
              <a:t>January, </a:t>
            </a:r>
            <a:r>
              <a:rPr lang="en-US" sz="3200" dirty="0" smtClean="0"/>
              <a:t>2018</a:t>
            </a:r>
            <a:endParaRPr lang="en-US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5105400"/>
          </a:xfrm>
        </p:spPr>
        <p:txBody>
          <a:bodyPr/>
          <a:lstStyle/>
          <a:p>
            <a:pPr algn="just"/>
            <a:r>
              <a:rPr lang="en-IN" sz="2800" dirty="0" smtClean="0"/>
              <a:t>The </a:t>
            </a:r>
            <a:r>
              <a:rPr lang="en-IN" sz="2800" dirty="0"/>
              <a:t>condition of prior turn over and prior experience </a:t>
            </a:r>
            <a:r>
              <a:rPr lang="en-IN" sz="2800" b="1" dirty="0"/>
              <a:t>may</a:t>
            </a:r>
            <a:r>
              <a:rPr lang="en-IN" sz="2800" dirty="0"/>
              <a:t> be relaxed for Start-ups, subject to meeting of quality &amp; technical specifications and making suitable provisions in the bidding documents. </a:t>
            </a:r>
            <a:endParaRPr lang="en-IN" sz="2800" dirty="0" smtClean="0"/>
          </a:p>
          <a:p>
            <a:pPr algn="just"/>
            <a:r>
              <a:rPr lang="en-IN" sz="2800" dirty="0" err="1" smtClean="0"/>
              <a:t>Startups</a:t>
            </a:r>
            <a:r>
              <a:rPr lang="en-IN" sz="2800" dirty="0" smtClean="0"/>
              <a:t> as defined as DIPP</a:t>
            </a:r>
          </a:p>
          <a:p>
            <a:pPr lvl="1" algn="just"/>
            <a:r>
              <a:rPr lang="en-IN" sz="2400" dirty="0" smtClean="0"/>
              <a:t>Not more than 5 years old</a:t>
            </a:r>
          </a:p>
          <a:p>
            <a:pPr lvl="1" algn="just"/>
            <a:r>
              <a:rPr lang="en-IN" sz="2400" dirty="0" smtClean="0"/>
              <a:t>Turnover in any year less than 25 </a:t>
            </a:r>
            <a:r>
              <a:rPr lang="en-IN" sz="2400" dirty="0" err="1" smtClean="0"/>
              <a:t>cr</a:t>
            </a:r>
            <a:endParaRPr lang="en-IN" sz="2400" dirty="0" smtClean="0"/>
          </a:p>
          <a:p>
            <a:pPr lvl="1" algn="just"/>
            <a:r>
              <a:rPr lang="en-IN" sz="2400" dirty="0" smtClean="0"/>
              <a:t>Certification that working for innovation, intellectual property </a:t>
            </a:r>
            <a:endParaRPr lang="en-IN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Relaxation for </a:t>
            </a:r>
            <a:r>
              <a:rPr lang="en-US" sz="4000" b="1" dirty="0" smtClean="0"/>
              <a:t>Startups </a:t>
            </a:r>
            <a:r>
              <a:rPr lang="en-US" sz="4000" dirty="0" smtClean="0"/>
              <a:t>(</a:t>
            </a:r>
            <a:r>
              <a:rPr lang="en-IN" sz="4000" dirty="0" smtClean="0"/>
              <a:t>Rule 173 (</a:t>
            </a:r>
            <a:r>
              <a:rPr lang="en-IN" sz="4000" dirty="0" err="1" smtClean="0"/>
              <a:t>i</a:t>
            </a:r>
            <a:r>
              <a:rPr lang="en-IN" sz="4000" dirty="0" smtClean="0"/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43776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68680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600" dirty="0" smtClean="0"/>
              <a:t>An </a:t>
            </a:r>
            <a:r>
              <a:rPr lang="en-US" sz="2600" dirty="0"/>
              <a:t>online real-time purchasing method, which involves presentation by bidders of successively more favorable bids during a scheduled period of time and automatic evaluation of bids</a:t>
            </a:r>
            <a:r>
              <a:rPr lang="en-US" sz="2600" dirty="0" smtClean="0"/>
              <a:t>;</a:t>
            </a:r>
          </a:p>
          <a:p>
            <a:pPr algn="just"/>
            <a:r>
              <a:rPr lang="en-US" sz="2600" dirty="0" smtClean="0"/>
              <a:t>Purchasing through reverse auction is applicable when</a:t>
            </a:r>
          </a:p>
          <a:p>
            <a:pPr lvl="1" algn="just"/>
            <a:r>
              <a:rPr lang="en-US" dirty="0" smtClean="0"/>
              <a:t>Detailed description of the subject matter of the procurement is available;</a:t>
            </a:r>
          </a:p>
          <a:p>
            <a:pPr lvl="1" algn="just"/>
            <a:r>
              <a:rPr lang="en-US" dirty="0" smtClean="0"/>
              <a:t>There is competitive market</a:t>
            </a:r>
          </a:p>
          <a:p>
            <a:pPr algn="just"/>
            <a:r>
              <a:rPr lang="en-US" sz="2600" dirty="0" smtClean="0"/>
              <a:t>CVC Approval in 2003</a:t>
            </a:r>
          </a:p>
          <a:p>
            <a:pPr algn="just"/>
            <a:r>
              <a:rPr lang="en-US" sz="2600" dirty="0" smtClean="0"/>
              <a:t>To be decided at the tender issuing stage itself</a:t>
            </a:r>
            <a:r>
              <a:rPr lang="en-US" sz="2800" dirty="0" smtClean="0"/>
              <a:t>. </a:t>
            </a:r>
            <a:endParaRPr lang="en-US" sz="2800" dirty="0"/>
          </a:p>
          <a:p>
            <a:pPr marL="471487" lvl="1" indent="0" algn="just">
              <a:buNone/>
            </a:pPr>
            <a:endParaRPr lang="en-US" sz="3200" dirty="0"/>
          </a:p>
          <a:p>
            <a:pPr marL="0" indent="0">
              <a:buNone/>
            </a:pPr>
            <a:endParaRPr lang="en-IN" sz="3500" dirty="0"/>
          </a:p>
          <a:p>
            <a:pPr lvl="0"/>
            <a:endParaRPr lang="en-IN" sz="3500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+mn-lt"/>
              </a:rPr>
              <a:t>Electronic Reverse </a:t>
            </a:r>
            <a:r>
              <a:rPr lang="en-IN" b="1" dirty="0" smtClean="0">
                <a:latin typeface="+mn-lt"/>
              </a:rPr>
              <a:t>Auction</a:t>
            </a:r>
            <a:br>
              <a:rPr lang="en-IN" b="1" dirty="0" smtClean="0">
                <a:latin typeface="+mn-lt"/>
              </a:rPr>
            </a:br>
            <a:r>
              <a:rPr lang="en-IN" b="1" dirty="0" smtClean="0">
                <a:latin typeface="+mn-lt"/>
              </a:rPr>
              <a:t>(Rule 167)</a:t>
            </a:r>
            <a:endParaRPr lang="en-IN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0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it is not possible to formulate details specifications without inputs </a:t>
            </a:r>
          </a:p>
          <a:p>
            <a:r>
              <a:rPr lang="en-US" dirty="0" smtClean="0"/>
              <a:t>Rapid Technological advances or market fluctuations or both</a:t>
            </a:r>
          </a:p>
          <a:p>
            <a:r>
              <a:rPr lang="en-US" dirty="0" smtClean="0"/>
              <a:t>For research, development or study</a:t>
            </a:r>
          </a:p>
          <a:p>
            <a:r>
              <a:rPr lang="en-US" dirty="0" smtClean="0"/>
              <a:t>Bidder is expected to carry out detailed survey and assessment of risks, costs and obligations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Two Stage Bidding </a:t>
            </a:r>
            <a:br>
              <a:rPr lang="en-US" b="1" dirty="0" smtClean="0"/>
            </a:br>
            <a:r>
              <a:rPr lang="en-US" b="1" dirty="0" smtClean="0"/>
              <a:t>( Rule 164)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Price</a:t>
            </a:r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Cost of operating, maintaining and repairing ( Total Cost of Lifecycle cost)</a:t>
            </a:r>
          </a:p>
          <a:p>
            <a:r>
              <a:rPr lang="en-US" dirty="0" smtClean="0"/>
              <a:t>Environmental  </a:t>
            </a:r>
            <a:r>
              <a:rPr lang="en-US" dirty="0" smtClean="0"/>
              <a:t>characteristics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Criteria for evaluation of bids (Rule 173 xi)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process was followed</a:t>
            </a:r>
          </a:p>
          <a:p>
            <a:r>
              <a:rPr lang="en-US" dirty="0" smtClean="0"/>
              <a:t>Qualification criteria not unduly restrictive</a:t>
            </a:r>
          </a:p>
          <a:p>
            <a:r>
              <a:rPr lang="en-US" dirty="0" smtClean="0"/>
              <a:t>Rates are reasonable</a:t>
            </a:r>
          </a:p>
          <a:p>
            <a:r>
              <a:rPr lang="en-US" dirty="0" smtClean="0"/>
              <a:t>Will be treated as single tender for determining competent authority for acceptance of offer.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Conditions for acceptance of single offer(Rule 173 xx)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4675" y="1752600"/>
            <a:ext cx="8416924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800" dirty="0"/>
              <a:t>Rule 149: Govt. E-Marketplace (GeM)</a:t>
            </a:r>
          </a:p>
          <a:p>
            <a:pPr algn="just"/>
            <a:r>
              <a:rPr lang="en-IN" sz="2800" dirty="0"/>
              <a:t>For Goods and Services</a:t>
            </a:r>
          </a:p>
          <a:p>
            <a:pPr algn="just"/>
            <a:r>
              <a:rPr lang="en-IN" sz="2800" dirty="0"/>
              <a:t>Mandatory for procuring entities to procure Goods and Services available on GeM</a:t>
            </a:r>
          </a:p>
          <a:p>
            <a:pPr algn="just"/>
            <a:r>
              <a:rPr lang="en-IN" sz="2800" dirty="0"/>
              <a:t>Credentials of vendors shall be verified by GeM authorities.</a:t>
            </a:r>
          </a:p>
          <a:p>
            <a:pPr algn="just"/>
            <a:r>
              <a:rPr lang="en-IN" sz="2800" dirty="0"/>
              <a:t>Procuring authority to check the reasonableness of prices.</a:t>
            </a:r>
          </a:p>
          <a:p>
            <a:pPr lvl="2" algn="just"/>
            <a:endParaRPr lang="en-IN" sz="4800" dirty="0"/>
          </a:p>
          <a:p>
            <a:endParaRPr lang="en-IN" sz="5900" dirty="0"/>
          </a:p>
          <a:p>
            <a:pPr marL="0" indent="0">
              <a:buNone/>
            </a:pPr>
            <a:endParaRPr lang="en-IN" sz="5100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GeM</a:t>
            </a:r>
            <a:endParaRPr lang="en-IN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897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876800"/>
          </a:xfrm>
        </p:spPr>
        <p:txBody>
          <a:bodyPr/>
          <a:lstStyle/>
          <a:p>
            <a:pPr algn="just"/>
            <a:r>
              <a:rPr lang="en-US" sz="2600" dirty="0"/>
              <a:t>Up to Rs.50,000/- through any of the available suppliers on the </a:t>
            </a:r>
            <a:r>
              <a:rPr lang="en-US" sz="2600" dirty="0" err="1"/>
              <a:t>GeM</a:t>
            </a:r>
            <a:endParaRPr lang="en-US" sz="2600" dirty="0"/>
          </a:p>
          <a:p>
            <a:pPr algn="just"/>
            <a:r>
              <a:rPr lang="en-US" sz="2600" dirty="0"/>
              <a:t>Above Rs.50,000/- and up to Rs.30,00,000/- through the GeM Seller having lowest price amongst the available sellers, of at least three different manufacturers, on GeM (bids may also be called by buyer)</a:t>
            </a:r>
          </a:p>
          <a:p>
            <a:pPr algn="just"/>
            <a:r>
              <a:rPr lang="en-US" sz="2600" dirty="0"/>
              <a:t>Above Rs.30,00,000/- through the supplier having lowest price after mandatorily obtaining bids, using online bidding or reverse auction tool provided on </a:t>
            </a:r>
            <a:r>
              <a:rPr lang="en-US" sz="2600" dirty="0" err="1"/>
              <a:t>GeM</a:t>
            </a:r>
            <a:r>
              <a:rPr lang="en-US" sz="2600" dirty="0"/>
              <a:t>.</a:t>
            </a: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GeM</a:t>
            </a:r>
            <a:r>
              <a:rPr lang="en-US" b="1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076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7" y="1752600"/>
            <a:ext cx="8008937" cy="4267200"/>
          </a:xfrm>
        </p:spPr>
        <p:txBody>
          <a:bodyPr/>
          <a:lstStyle/>
          <a:p>
            <a:pPr algn="just"/>
            <a:r>
              <a:rPr lang="en-IN" sz="2200" dirty="0" smtClean="0"/>
              <a:t>Ministries/Departments  </a:t>
            </a:r>
            <a:r>
              <a:rPr lang="en-IN" sz="2200" dirty="0"/>
              <a:t>while procuring electrical appliances shall ensure that they carry the notified threshold or higher Star Rating of the Bureau of Energy Efficiency (BEE).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b="1" dirty="0"/>
              <a:t>Energy Efficient Electrical </a:t>
            </a:r>
            <a:r>
              <a:rPr lang="en-IN" sz="4000" b="1" dirty="0" smtClean="0"/>
              <a:t>Appliances (Rule 173 xvii)</a:t>
            </a:r>
            <a:endParaRPr lang="en-US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1499300"/>
              </p:ext>
            </p:extLst>
          </p:nvPr>
        </p:nvGraphicFramePr>
        <p:xfrm>
          <a:off x="574676" y="3143247"/>
          <a:ext cx="8000998" cy="2643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3228">
                  <a:extLst>
                    <a:ext uri="{9D8B030D-6E8A-4147-A177-3AD203B41FA5}">
                      <a16:colId xmlns:a16="http://schemas.microsoft.com/office/drawing/2014/main" xmlns="" val="1717665368"/>
                    </a:ext>
                  </a:extLst>
                </a:gridCol>
                <a:gridCol w="4867770">
                  <a:extLst>
                    <a:ext uri="{9D8B030D-6E8A-4147-A177-3AD203B41FA5}">
                      <a16:colId xmlns:a16="http://schemas.microsoft.com/office/drawing/2014/main" xmlns="" val="2736153804"/>
                    </a:ext>
                  </a:extLst>
                </a:gridCol>
              </a:tblGrid>
              <a:tr h="320365"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Appliance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Threshold Star Rating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82467183"/>
                  </a:ext>
                </a:extLst>
              </a:tr>
              <a:tr h="1325032"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Split Air conditioners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5 Star (under normal conditions where annual  usages are expected to be more than 1000 Hrs)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3 Star (where usage of AC is limited e.g. in conference rooms)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59323236"/>
                  </a:ext>
                </a:extLst>
              </a:tr>
              <a:tr h="357081"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Frost Free Refrigerators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4 Star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50662274"/>
                  </a:ext>
                </a:extLst>
              </a:tr>
              <a:tr h="320365"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Ceiling Fans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5 Star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98718000"/>
                  </a:ext>
                </a:extLst>
              </a:tr>
              <a:tr h="320365"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Water Heaters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2286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</a:rPr>
                        <a:t>5 Star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1688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7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628800"/>
            <a:ext cx="8280920" cy="4968552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/>
              <a:t>Consultancy Services</a:t>
            </a:r>
            <a:r>
              <a:rPr lang="en-US" sz="2400" dirty="0"/>
              <a:t>: Any Procurement that is primarily </a:t>
            </a:r>
          </a:p>
          <a:p>
            <a:pPr lvl="1" algn="just"/>
            <a:r>
              <a:rPr lang="en-US" sz="2400" dirty="0"/>
              <a:t>non-physical, </a:t>
            </a:r>
          </a:p>
          <a:p>
            <a:pPr lvl="1" algn="just"/>
            <a:r>
              <a:rPr lang="en-US" sz="2400" dirty="0"/>
              <a:t>project-specific, </a:t>
            </a:r>
          </a:p>
          <a:p>
            <a:pPr lvl="1" algn="just"/>
            <a:r>
              <a:rPr lang="en-US" sz="2400" dirty="0"/>
              <a:t>intellectual or advisory </a:t>
            </a:r>
          </a:p>
          <a:p>
            <a:pPr lvl="1" algn="just"/>
            <a:r>
              <a:rPr lang="en-US" sz="2400" dirty="0"/>
              <a:t>where outcomes/ deliverables would vary from one consultant to another.</a:t>
            </a:r>
          </a:p>
          <a:p>
            <a:pPr algn="just"/>
            <a:r>
              <a:rPr lang="en-US" sz="2400" dirty="0"/>
              <a:t>May include management consultants, policy consultants etc.  </a:t>
            </a:r>
          </a:p>
          <a:p>
            <a:pPr algn="just"/>
            <a:r>
              <a:rPr lang="en-US" sz="2400" dirty="0" smtClean="0"/>
              <a:t>Does </a:t>
            </a:r>
            <a:r>
              <a:rPr lang="en-US" sz="2400" dirty="0"/>
              <a:t>not include direct engagement of a retired government servant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9784" y="332656"/>
            <a:ext cx="8001000" cy="1216025"/>
          </a:xfrm>
        </p:spPr>
        <p:txBody>
          <a:bodyPr/>
          <a:lstStyle/>
          <a:p>
            <a:r>
              <a:rPr lang="en-US" b="1" dirty="0"/>
              <a:t>Consultancy Services </a:t>
            </a:r>
            <a:br>
              <a:rPr lang="en-US" b="1" dirty="0"/>
            </a:br>
            <a:r>
              <a:rPr lang="en-US" b="1" dirty="0" smtClean="0"/>
              <a:t>(Rule 177)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6615676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772744"/>
          </a:xfrm>
        </p:spPr>
        <p:txBody>
          <a:bodyPr/>
          <a:lstStyle/>
          <a:p>
            <a:pPr algn="just"/>
            <a:r>
              <a:rPr lang="en-IN" sz="2800" dirty="0" smtClean="0"/>
              <a:t>Can be hired as consultant through a competitive process. </a:t>
            </a:r>
          </a:p>
          <a:p>
            <a:pPr algn="just"/>
            <a:r>
              <a:rPr lang="en-IN" sz="2800" dirty="0" smtClean="0"/>
              <a:t>Should not be engaged against regular vacant posts  </a:t>
            </a:r>
          </a:p>
          <a:p>
            <a:pPr algn="just"/>
            <a:r>
              <a:rPr lang="en-IN" sz="2800" dirty="0" smtClean="0"/>
              <a:t>Can be engaged only for the specific task and for specific duration as consultant. </a:t>
            </a:r>
          </a:p>
          <a:p>
            <a:pPr algn="just"/>
            <a:r>
              <a:rPr lang="en-IN" sz="2800" dirty="0" smtClean="0"/>
              <a:t>They should be assigned clear output related goals.</a:t>
            </a:r>
            <a:endParaRPr lang="en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Retired Government Servant</a:t>
            </a:r>
            <a:br>
              <a:rPr lang="en-IN" b="1" dirty="0" smtClean="0"/>
            </a:br>
            <a:r>
              <a:rPr lang="en-IN" b="1" dirty="0" smtClean="0"/>
              <a:t>(Para 2.1.6 of Manual)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30566"/>
            <a:ext cx="8534400" cy="5105400"/>
          </a:xfrm>
        </p:spPr>
        <p:txBody>
          <a:bodyPr/>
          <a:lstStyle/>
          <a:p>
            <a:pPr algn="just"/>
            <a:r>
              <a:rPr lang="en-US" sz="2400" dirty="0"/>
              <a:t>Issued in March, 2017. General provisions to be followed in Government of India (GOI) on financial matters.</a:t>
            </a:r>
          </a:p>
          <a:p>
            <a:pPr algn="just"/>
            <a:r>
              <a:rPr lang="en-US" sz="2400" dirty="0"/>
              <a:t>These are executive instructions.</a:t>
            </a:r>
          </a:p>
          <a:p>
            <a:pPr algn="just"/>
            <a:r>
              <a:rPr lang="en-US" sz="2400" dirty="0"/>
              <a:t>GFRs were first issued in 1947. Revised in 1963 and 2005.</a:t>
            </a:r>
          </a:p>
          <a:p>
            <a:pPr algn="just"/>
            <a:r>
              <a:rPr lang="en-US" sz="2400" dirty="0"/>
              <a:t>Broad procurement rules are covered under GFRs</a:t>
            </a:r>
          </a:p>
          <a:p>
            <a:pPr algn="just"/>
            <a:r>
              <a:rPr lang="en-US" sz="2400" dirty="0"/>
              <a:t>Respective procuring entities may issue detail instructions regarding procurement broadly in conformity with </a:t>
            </a:r>
            <a:r>
              <a:rPr lang="en-US" sz="2400" dirty="0" smtClean="0"/>
              <a:t>GFRs (Rule 142)</a:t>
            </a:r>
          </a:p>
          <a:p>
            <a:pPr algn="just"/>
            <a:r>
              <a:rPr lang="en-US" sz="2400" dirty="0" smtClean="0"/>
              <a:t>Applicability of GFR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General Financial Rules 2017</a:t>
            </a:r>
          </a:p>
        </p:txBody>
      </p:sp>
    </p:spTree>
    <p:extLst>
      <p:ext uri="{BB962C8B-B14F-4D97-AF65-F5344CB8AC3E}">
        <p14:creationId xmlns:p14="http://schemas.microsoft.com/office/powerpoint/2010/main" xmlns="" val="275630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sz="3200" dirty="0" smtClean="0"/>
              <a:t>Should normally be carried out as Procurement of Consultancy services</a:t>
            </a:r>
          </a:p>
          <a:p>
            <a:pPr lvl="1" algn="just"/>
            <a:r>
              <a:rPr lang="en-IN" sz="2800" dirty="0" smtClean="0"/>
              <a:t>outcomes/deliverables vary from one service provider to another. </a:t>
            </a:r>
          </a:p>
          <a:p>
            <a:pPr algn="just"/>
            <a:r>
              <a:rPr lang="en-IN" sz="3200" dirty="0" smtClean="0"/>
              <a:t>The IT Projects may include:</a:t>
            </a:r>
            <a:endParaRPr lang="en-US" sz="3200" dirty="0" smtClean="0"/>
          </a:p>
          <a:p>
            <a:pPr lvl="1" algn="just"/>
            <a:r>
              <a:rPr lang="en-US" sz="2800" dirty="0" smtClean="0"/>
              <a:t>Bespoke software development;</a:t>
            </a:r>
          </a:p>
          <a:p>
            <a:pPr lvl="1" algn="just"/>
            <a:r>
              <a:rPr lang="en-US" sz="2800" dirty="0" smtClean="0"/>
              <a:t>Cloud based services;</a:t>
            </a:r>
          </a:p>
          <a:p>
            <a:pPr lvl="1" algn="just"/>
            <a:r>
              <a:rPr lang="en-US" sz="2800" dirty="0" smtClean="0"/>
              <a:t>Composite IT system services</a:t>
            </a:r>
            <a:endParaRPr lang="en-US" sz="2000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Procurement of IT Projects </a:t>
            </a:r>
            <a:endParaRPr lang="en-IN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800" dirty="0"/>
              <a:t>Rule </a:t>
            </a:r>
            <a:r>
              <a:rPr lang="en-IN" sz="2800" dirty="0" smtClean="0"/>
              <a:t>192</a:t>
            </a:r>
          </a:p>
          <a:p>
            <a:pPr marL="0" indent="0"/>
            <a:r>
              <a:rPr lang="en-IN" sz="2800" dirty="0" smtClean="0"/>
              <a:t> Earlier part of Manual issued in 2006</a:t>
            </a:r>
            <a:endParaRPr lang="en-IN" sz="2800" dirty="0"/>
          </a:p>
          <a:p>
            <a:pPr algn="just"/>
            <a:r>
              <a:rPr lang="en-IN" sz="2800" dirty="0"/>
              <a:t>Provisions added to ensure due weightage to Quality is given in  procurement of Consultancy</a:t>
            </a:r>
          </a:p>
          <a:p>
            <a:pPr algn="just"/>
            <a:r>
              <a:rPr lang="en-IN" sz="2800" dirty="0"/>
              <a:t>Maximum weightage of quality in QCBS </a:t>
            </a:r>
            <a:r>
              <a:rPr lang="en-IN" sz="2800" dirty="0" smtClean="0"/>
              <a:t>increased from 70 to  </a:t>
            </a:r>
            <a:r>
              <a:rPr lang="en-IN" sz="2800" dirty="0"/>
              <a:t>80%.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Quality and Cost Basis Selection (QCBS)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819672"/>
          </a:xfrm>
        </p:spPr>
        <p:txBody>
          <a:bodyPr/>
          <a:lstStyle/>
          <a:p>
            <a:r>
              <a:rPr lang="en-US" sz="2800" dirty="0" smtClean="0"/>
              <a:t>Definitions added: Works, Goods , Consultating service, Non Consulting service</a:t>
            </a:r>
          </a:p>
          <a:p>
            <a:r>
              <a:rPr lang="en-US" sz="2800" dirty="0" smtClean="0"/>
              <a:t>Annual Procurement Plan ( 144 x)</a:t>
            </a:r>
          </a:p>
          <a:p>
            <a:r>
              <a:rPr lang="en-US" sz="2800" dirty="0" smtClean="0"/>
              <a:t>Increase in powers</a:t>
            </a:r>
          </a:p>
          <a:p>
            <a:pPr lvl="1"/>
            <a:r>
              <a:rPr lang="en-US" sz="2400" dirty="0" smtClean="0"/>
              <a:t>Without Quotation: 15K to 25k</a:t>
            </a:r>
          </a:p>
          <a:p>
            <a:pPr lvl="1"/>
            <a:r>
              <a:rPr lang="en-US" sz="2400" dirty="0" smtClean="0"/>
              <a:t>Purchase Committee: 1 L to 2.5 L</a:t>
            </a:r>
          </a:p>
          <a:p>
            <a:r>
              <a:rPr lang="en-US" sz="2800" dirty="0" smtClean="0"/>
              <a:t>Unsolicited bids are not to be accepted (162 ii)</a:t>
            </a:r>
          </a:p>
          <a:p>
            <a:r>
              <a:rPr lang="en-US" sz="2800" dirty="0" smtClean="0"/>
              <a:t>No member of TC should report to each other (173 xii)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features of GFR 2017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7200" b="1" i="1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7200" i="1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Thank you !!</a:t>
            </a:r>
            <a:endParaRPr lang="en-IN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348662" cy="4800600"/>
          </a:xfrm>
        </p:spPr>
        <p:txBody>
          <a:bodyPr>
            <a:normAutofit fontScale="32500" lnSpcReduction="20000"/>
          </a:bodyPr>
          <a:lstStyle/>
          <a:p>
            <a:r>
              <a:rPr lang="en-IN" sz="7200" dirty="0" smtClean="0"/>
              <a:t>Applicable </a:t>
            </a:r>
            <a:r>
              <a:rPr lang="en-IN" sz="7200" dirty="0"/>
              <a:t>for both the procuring entity and the bidder.</a:t>
            </a:r>
          </a:p>
          <a:p>
            <a:r>
              <a:rPr lang="en-IN" sz="7200" dirty="0"/>
              <a:t>Code of Integrity prohibits</a:t>
            </a:r>
          </a:p>
          <a:p>
            <a:pPr lvl="1"/>
            <a:r>
              <a:rPr lang="en-IN" sz="7200" dirty="0"/>
              <a:t>Making offer, solicitation or acceptance of bribed</a:t>
            </a:r>
          </a:p>
          <a:p>
            <a:pPr lvl="1"/>
            <a:r>
              <a:rPr lang="en-IN" sz="7200" dirty="0"/>
              <a:t>Any misrepresentation that attempts to mislead</a:t>
            </a:r>
          </a:p>
          <a:p>
            <a:pPr lvl="1"/>
            <a:r>
              <a:rPr lang="en-IN" sz="7200" dirty="0"/>
              <a:t>Collusion, bid rigging, anti competitive approach</a:t>
            </a:r>
          </a:p>
          <a:p>
            <a:pPr lvl="1"/>
            <a:r>
              <a:rPr lang="en-IN" sz="7200" dirty="0"/>
              <a:t>Coercion or threat to impair or harm</a:t>
            </a:r>
          </a:p>
          <a:p>
            <a:pPr marL="490537" indent="-457200"/>
            <a:r>
              <a:rPr lang="en-IN" sz="7200" dirty="0"/>
              <a:t>Disclosure of Conflict of </a:t>
            </a:r>
            <a:r>
              <a:rPr lang="en-IN" sz="7200" dirty="0" smtClean="0"/>
              <a:t>Interest (Guidance will be in Manuals)</a:t>
            </a:r>
            <a:endParaRPr lang="en-IN" sz="7200" dirty="0"/>
          </a:p>
          <a:p>
            <a:pPr marL="490537" indent="-457200"/>
            <a:r>
              <a:rPr lang="en-IN" sz="7200" dirty="0"/>
              <a:t>Disclosure of any previous transgression by the bidder</a:t>
            </a:r>
          </a:p>
          <a:p>
            <a:r>
              <a:rPr lang="en-IN" sz="7200" dirty="0"/>
              <a:t>Procuring entity  may take appropriate measures including debarment of bidder.</a:t>
            </a:r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Code of </a:t>
            </a:r>
            <a:r>
              <a:rPr lang="en-US" b="1" dirty="0" smtClean="0">
                <a:latin typeface="+mn-lt"/>
              </a:rPr>
              <a:t>Integrity (Rule 175)</a:t>
            </a:r>
            <a:endParaRPr lang="en-IN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59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032976" cy="498876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 </a:t>
            </a:r>
            <a:endParaRPr lang="en-US" sz="1400" dirty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400" b="1" dirty="0"/>
              <a:t>Debarment Provision(Rule 151)</a:t>
            </a:r>
            <a:endParaRPr lang="en-US" sz="3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3413493"/>
              </p:ext>
            </p:extLst>
          </p:nvPr>
        </p:nvGraphicFramePr>
        <p:xfrm>
          <a:off x="357158" y="1785927"/>
          <a:ext cx="8572560" cy="51629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72560">
                  <a:extLst>
                    <a:ext uri="{9D8B030D-6E8A-4147-A177-3AD203B41FA5}">
                      <a16:colId xmlns:a16="http://schemas.microsoft.com/office/drawing/2014/main" xmlns="" val="3891791297"/>
                    </a:ext>
                  </a:extLst>
                </a:gridCol>
              </a:tblGrid>
              <a:tr h="4867747">
                <a:tc>
                  <a:txBody>
                    <a:bodyPr/>
                    <a:lstStyle/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C00000"/>
                        </a:buClr>
                        <a:buFont typeface="Wingdings" panose="05000000000000000000" pitchFamily="2" charset="2"/>
                        <a:buChar char="q"/>
                        <a:tabLst>
                          <a:tab pos="77724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Under the Prevention of Corruption Act, 1988; the Indian Penal Code or any other law for the time being in force,  debarment of bidder for a period not exceeding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three years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commencing from the date of 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</a:rPr>
                        <a:t>debarment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(for all Departments)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>
                          <a:srgbClr val="C00000"/>
                        </a:buClr>
                        <a:buFont typeface="Wingdings" panose="05000000000000000000" pitchFamily="2" charset="2"/>
                        <a:buChar char="q"/>
                        <a:tabLst>
                          <a:tab pos="777240" algn="l"/>
                        </a:tabLs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On breach of code of integrity bidder may be debarred from participating in any procurement process undertaken for a period not exceeding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two years.</a:t>
                      </a:r>
                    </a:p>
                    <a:p>
                      <a:pPr marL="285750" marR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Font typeface="Wingdings" panose="05000000000000000000" pitchFamily="2" charset="2"/>
                        <a:buChar char="q"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The bidder shall not be debarred unless such bidder has been given a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</a:rPr>
                        <a:t>reasonable opportunity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</a:rPr>
                        <a:t>to represent against such debarment.</a:t>
                      </a:r>
                    </a:p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Font typeface="Wingdings" panose="05000000000000000000" pitchFamily="2" charset="2"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38552563"/>
                  </a:ext>
                </a:extLst>
              </a:tr>
              <a:tr h="2043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89280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482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748234"/>
          </a:xfrm>
        </p:spPr>
        <p:txBody>
          <a:bodyPr/>
          <a:lstStyle/>
          <a:p>
            <a:pPr algn="just"/>
            <a:r>
              <a:rPr lang="en-US" sz="3200" dirty="0" smtClean="0"/>
              <a:t>MSME Policy</a:t>
            </a:r>
          </a:p>
          <a:p>
            <a:pPr lvl="1" algn="just"/>
            <a:r>
              <a:rPr lang="en-US" sz="2400" dirty="0" smtClean="0"/>
              <a:t>358 reserved items</a:t>
            </a:r>
          </a:p>
          <a:p>
            <a:pPr lvl="1" algn="just"/>
            <a:r>
              <a:rPr lang="en-US" sz="2400" dirty="0" smtClean="0"/>
              <a:t>20% procurement through MSE if they quote within L1+15% and match price of L1</a:t>
            </a:r>
          </a:p>
          <a:p>
            <a:pPr algn="just"/>
            <a:r>
              <a:rPr lang="en-US" sz="3200" dirty="0" smtClean="0"/>
              <a:t> </a:t>
            </a:r>
            <a:r>
              <a:rPr lang="en-US" sz="3200" dirty="0"/>
              <a:t>By providing a notification, Government may </a:t>
            </a:r>
          </a:p>
          <a:p>
            <a:pPr lvl="1" algn="just"/>
            <a:r>
              <a:rPr lang="en-US" sz="2400" dirty="0"/>
              <a:t>Make mandatory procurement of any goods or services from any category of bidders.</a:t>
            </a:r>
          </a:p>
          <a:p>
            <a:pPr lvl="1" algn="just"/>
            <a:r>
              <a:rPr lang="en-US" sz="2400" dirty="0"/>
              <a:t>Make preference to bidders for promoting locally manufactured goods.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Purchase </a:t>
            </a:r>
            <a:r>
              <a:rPr lang="en-US" b="1" dirty="0" smtClean="0"/>
              <a:t>Preference </a:t>
            </a:r>
            <a:br>
              <a:rPr lang="en-US" b="1" dirty="0" smtClean="0"/>
            </a:br>
            <a:r>
              <a:rPr lang="en-US" b="1" dirty="0" smtClean="0"/>
              <a:t>(Rule 153)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62614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724400"/>
          </a:xfrm>
        </p:spPr>
        <p:txBody>
          <a:bodyPr/>
          <a:lstStyle/>
          <a:p>
            <a:pPr algn="just"/>
            <a:r>
              <a:rPr lang="en-US" sz="2800" dirty="0"/>
              <a:t>Mandatory for all Ministries/ Departments to </a:t>
            </a:r>
            <a:r>
              <a:rPr lang="en-US" sz="2800" dirty="0" smtClean="0"/>
              <a:t>publish and receive </a:t>
            </a:r>
            <a:r>
              <a:rPr lang="en-US" sz="2800" dirty="0"/>
              <a:t>bids through e-procurement.</a:t>
            </a:r>
          </a:p>
          <a:p>
            <a:pPr algn="just"/>
            <a:r>
              <a:rPr lang="en-US" sz="2800" dirty="0"/>
              <a:t>Central Public Procurement Portal </a:t>
            </a:r>
            <a:r>
              <a:rPr lang="en-US" sz="2800" b="1" dirty="0"/>
              <a:t>(CPPP) </a:t>
            </a:r>
            <a:r>
              <a:rPr lang="en-US" sz="2800" dirty="0"/>
              <a:t>developed by NIC (</a:t>
            </a:r>
            <a:r>
              <a:rPr lang="en-US" sz="2800" b="1" dirty="0"/>
              <a:t>www.eprocure.gov.in</a:t>
            </a:r>
            <a:r>
              <a:rPr lang="en-US" sz="2800" dirty="0"/>
              <a:t>) may be used by procuring entities that do not have their own e-procurement portals. </a:t>
            </a:r>
            <a:endParaRPr lang="en-US" sz="2800" dirty="0" smtClean="0"/>
          </a:p>
          <a:p>
            <a:pPr algn="just"/>
            <a:r>
              <a:rPr lang="en-US" sz="2800" dirty="0" smtClean="0"/>
              <a:t>Exemptions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200" dirty="0" smtClean="0"/>
              <a:t>National Security</a:t>
            </a:r>
          </a:p>
          <a:p>
            <a:pPr lvl="1" algn="just">
              <a:buFont typeface="Wingdings" pitchFamily="2" charset="2"/>
              <a:buChar char="ü"/>
            </a:pPr>
            <a:r>
              <a:rPr lang="en-US" sz="2200" dirty="0" smtClean="0"/>
              <a:t>Global Tenders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Electronic Procurement</a:t>
            </a:r>
          </a:p>
        </p:txBody>
      </p:sp>
    </p:spTree>
    <p:extLst>
      <p:ext uri="{BB962C8B-B14F-4D97-AF65-F5344CB8AC3E}">
        <p14:creationId xmlns:p14="http://schemas.microsoft.com/office/powerpoint/2010/main" xmlns="" val="239365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algn="just"/>
            <a:r>
              <a:rPr lang="en-US" sz="2400" dirty="0"/>
              <a:t>Publication in newspaper and ITJ is no more  mandatory</a:t>
            </a:r>
          </a:p>
          <a:p>
            <a:pPr algn="just"/>
            <a:r>
              <a:rPr lang="en-US" sz="2400" b="1" dirty="0"/>
              <a:t>Advertisement should be on Central Public Procurement Portal (CPPP) and on </a:t>
            </a:r>
            <a:r>
              <a:rPr lang="en-US" sz="2400" b="1" dirty="0" err="1"/>
              <a:t>GeM</a:t>
            </a:r>
            <a:r>
              <a:rPr lang="en-US" sz="2400" b="1" dirty="0"/>
              <a:t>. </a:t>
            </a:r>
          </a:p>
          <a:p>
            <a:pPr algn="just"/>
            <a:r>
              <a:rPr lang="en-US" sz="2400" dirty="0"/>
              <a:t>An organisation having its own web site should also publish all its advertised tender enquiries on the web site.</a:t>
            </a:r>
          </a:p>
          <a:p>
            <a:pPr algn="just"/>
            <a:r>
              <a:rPr lang="en-US" sz="2400" b="1" dirty="0"/>
              <a:t>No cost of tender document </a:t>
            </a:r>
            <a:r>
              <a:rPr lang="en-US" sz="2400" dirty="0"/>
              <a:t>may be charged for tender documents downloaded by the bidders.</a:t>
            </a:r>
          </a:p>
          <a:p>
            <a:pPr marL="0" indent="0" algn="just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Advertisement requirement in Newspapers waived</a:t>
            </a:r>
          </a:p>
        </p:txBody>
      </p:sp>
    </p:spTree>
    <p:extLst>
      <p:ext uri="{BB962C8B-B14F-4D97-AF65-F5344CB8AC3E}">
        <p14:creationId xmlns:p14="http://schemas.microsoft.com/office/powerpoint/2010/main" xmlns="" val="108527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196262" cy="4800600"/>
          </a:xfrm>
        </p:spPr>
        <p:txBody>
          <a:bodyPr/>
          <a:lstStyle/>
          <a:p>
            <a:pPr marL="490537" indent="-457200" algn="just"/>
            <a:r>
              <a:rPr lang="en-IN" sz="2400" dirty="0"/>
              <a:t>In place Bid Security, procuring entities may require bidders to sign the Bid Securing Declaration.</a:t>
            </a:r>
          </a:p>
          <a:p>
            <a:pPr marL="33337" indent="0" algn="just">
              <a:buNone/>
            </a:pPr>
            <a:endParaRPr lang="en-IN" sz="2400" dirty="0"/>
          </a:p>
          <a:p>
            <a:pPr marL="490537" indent="-457200" algn="just"/>
            <a:r>
              <a:rPr lang="en-IN" sz="2400" dirty="0"/>
              <a:t>As per the declaration Bidders are suspended from participating in future bidding processes of procuring entity for the period of time specified in the request for bid document if: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IN" sz="2400" dirty="0"/>
              <a:t>bidders withdraw or modify their bids,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IN" sz="2400" dirty="0"/>
              <a:t>fail to sign the contract or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IN" sz="2400" dirty="0"/>
              <a:t>fail to submit a performance security.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3200" dirty="0"/>
          </a:p>
          <a:p>
            <a:pPr marL="0" indent="0" algn="just">
              <a:buNone/>
            </a:pP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6738" y="332656"/>
            <a:ext cx="8001000" cy="1216025"/>
          </a:xfrm>
        </p:spPr>
        <p:txBody>
          <a:bodyPr/>
          <a:lstStyle/>
          <a:p>
            <a:r>
              <a:rPr lang="en-US" sz="4000" b="1" dirty="0"/>
              <a:t>Bid </a:t>
            </a:r>
            <a:r>
              <a:rPr lang="en-US" sz="4000" b="1" dirty="0" smtClean="0"/>
              <a:t>Security (Rule 170)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1862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6738" y="1752600"/>
            <a:ext cx="8181726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/>
              <a:t>Rule </a:t>
            </a:r>
            <a:r>
              <a:rPr lang="en-US" sz="2800" dirty="0" smtClean="0"/>
              <a:t>171</a:t>
            </a:r>
          </a:p>
          <a:p>
            <a:pPr marL="0" indent="0" algn="just"/>
            <a:r>
              <a:rPr lang="en-US" sz="2800" dirty="0" smtClean="0"/>
              <a:t> 5 to 10 % of contract value</a:t>
            </a:r>
            <a:endParaRPr lang="en-US" sz="2800" dirty="0"/>
          </a:p>
          <a:p>
            <a:pPr algn="just"/>
            <a:r>
              <a:rPr lang="en-IN" sz="2800" i="1" dirty="0"/>
              <a:t>Unlike contracts of Works and Plants</a:t>
            </a:r>
            <a:r>
              <a:rPr lang="en-IN" sz="2800" dirty="0"/>
              <a:t>, in case of contracts for goods, </a:t>
            </a:r>
            <a:r>
              <a:rPr lang="en-IN" sz="2800" b="1" dirty="0"/>
              <a:t>the need for the Performance Security depends on the market conditions and commercial practice</a:t>
            </a:r>
            <a:r>
              <a:rPr lang="en-IN" sz="2800" dirty="0"/>
              <a:t> for the particular kind of goods. </a:t>
            </a:r>
            <a:endParaRPr lang="en-US" sz="28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Performance Security</a:t>
            </a:r>
          </a:p>
        </p:txBody>
      </p:sp>
    </p:spTree>
    <p:extLst>
      <p:ext uri="{BB962C8B-B14F-4D97-AF65-F5344CB8AC3E}">
        <p14:creationId xmlns:p14="http://schemas.microsoft.com/office/powerpoint/2010/main" xmlns="" val="28731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file">
  <a:themeElements>
    <a:clrScheme name="1_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1_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</TotalTime>
  <Words>1364</Words>
  <Application>Microsoft Office PowerPoint</Application>
  <PresentationFormat>On-screen Show (4:3)</PresentationFormat>
  <Paragraphs>169</Paragraphs>
  <Slides>23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1_Profile</vt:lpstr>
      <vt:lpstr>Slide 1</vt:lpstr>
      <vt:lpstr>General Financial Rules 2017</vt:lpstr>
      <vt:lpstr>Code of Integrity (Rule 175)</vt:lpstr>
      <vt:lpstr>Debarment Provision(Rule 151)</vt:lpstr>
      <vt:lpstr>Purchase Preference  (Rule 153)</vt:lpstr>
      <vt:lpstr>Electronic Procurement</vt:lpstr>
      <vt:lpstr>Advertisement requirement in Newspapers waived</vt:lpstr>
      <vt:lpstr>Bid Security (Rule 170)</vt:lpstr>
      <vt:lpstr>Performance Security</vt:lpstr>
      <vt:lpstr>Relaxation for Startups (Rule 173 (i)</vt:lpstr>
      <vt:lpstr>Electronic Reverse Auction (Rule 167)</vt:lpstr>
      <vt:lpstr>Two Stage Bidding  ( Rule 164)</vt:lpstr>
      <vt:lpstr>Criteria for evaluation of bids (Rule 173 xi)</vt:lpstr>
      <vt:lpstr>Conditions for acceptance of single offer(Rule 173 xx)</vt:lpstr>
      <vt:lpstr>GeM</vt:lpstr>
      <vt:lpstr>GeM…</vt:lpstr>
      <vt:lpstr>Energy Efficient Electrical Appliances (Rule 173 xvii)</vt:lpstr>
      <vt:lpstr>Consultancy Services  (Rule 177)</vt:lpstr>
      <vt:lpstr>Retired Government Servant (Para 2.1.6 of Manual)</vt:lpstr>
      <vt:lpstr>Procurement of IT Projects </vt:lpstr>
      <vt:lpstr>Quality and Cost Basis Selection (QCBS)</vt:lpstr>
      <vt:lpstr>More features of GFR 2017 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Procurement Bill</dc:title>
  <dc:creator>mof</dc:creator>
  <cp:lastModifiedBy>Administrator</cp:lastModifiedBy>
  <cp:revision>803</cp:revision>
  <cp:lastPrinted>2015-09-29T10:27:56Z</cp:lastPrinted>
  <dcterms:created xsi:type="dcterms:W3CDTF">2006-08-16T00:00:00Z</dcterms:created>
  <dcterms:modified xsi:type="dcterms:W3CDTF">2018-01-02T05:58:34Z</dcterms:modified>
</cp:coreProperties>
</file>